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10" r:id="rId1"/>
    <p:sldMasterId id="2147485509" r:id="rId2"/>
  </p:sldMasterIdLst>
  <p:notesMasterIdLst>
    <p:notesMasterId r:id="rId13"/>
  </p:notesMasterIdLst>
  <p:handoutMasterIdLst>
    <p:handoutMasterId r:id="rId14"/>
  </p:handoutMasterIdLst>
  <p:sldIdLst>
    <p:sldId id="416" r:id="rId3"/>
    <p:sldId id="417" r:id="rId4"/>
    <p:sldId id="507" r:id="rId5"/>
    <p:sldId id="508" r:id="rId6"/>
    <p:sldId id="509" r:id="rId7"/>
    <p:sldId id="510" r:id="rId8"/>
    <p:sldId id="511" r:id="rId9"/>
    <p:sldId id="512" r:id="rId10"/>
    <p:sldId id="506" r:id="rId11"/>
    <p:sldId id="513" r:id="rId12"/>
  </p:sldIdLst>
  <p:sldSz cx="6858000" cy="5143500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0000CC"/>
    <a:srgbClr val="3333FF"/>
    <a:srgbClr val="FF0066"/>
    <a:srgbClr val="0066FF"/>
    <a:srgbClr val="00FFFF"/>
    <a:srgbClr val="99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6" autoAdjust="0"/>
    <p:restoredTop sz="99819" autoAdjust="0"/>
  </p:normalViewPr>
  <p:slideViewPr>
    <p:cSldViewPr>
      <p:cViewPr varScale="1">
        <p:scale>
          <a:sx n="154" d="100"/>
          <a:sy n="154" d="100"/>
        </p:scale>
        <p:origin x="1392" y="144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246" y="421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294" cy="4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1" rIns="90882" bIns="4544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815" y="1"/>
            <a:ext cx="2945294" cy="4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1" rIns="90882" bIns="4544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594"/>
            <a:ext cx="2945294" cy="4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1" rIns="90882" bIns="4544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815" y="9378594"/>
            <a:ext cx="2945294" cy="4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1" rIns="90882" bIns="4544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D250C12-3791-4656-9AAA-8D0EF9E0C5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7844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294" cy="494037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815" y="1"/>
            <a:ext cx="2945294" cy="494037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D88C65A-3EB8-490C-B40D-5700C2C210CD}" type="datetimeFigureOut">
              <a:rPr lang="ru-RU"/>
              <a:pPr>
                <a:defRPr/>
              </a:pPr>
              <a:t>12.10.2023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82" tIns="45441" rIns="90882" bIns="45441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5" y="4690919"/>
            <a:ext cx="5437827" cy="4443089"/>
          </a:xfrm>
          <a:prstGeom prst="rect">
            <a:avLst/>
          </a:prstGeom>
        </p:spPr>
        <p:txBody>
          <a:bodyPr vert="horz" lIns="90882" tIns="45441" rIns="90882" bIns="45441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594"/>
            <a:ext cx="2945294" cy="494037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815" y="9378594"/>
            <a:ext cx="2945294" cy="494037"/>
          </a:xfrm>
          <a:prstGeom prst="rect">
            <a:avLst/>
          </a:prstGeom>
        </p:spPr>
        <p:txBody>
          <a:bodyPr vert="horz" wrap="square" lIns="90882" tIns="45441" rIns="90882" bIns="4544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3C7538F-20BB-4CE4-A7F6-BB196B271B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0122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42900" y="4767264"/>
            <a:ext cx="16002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43150" y="4767264"/>
            <a:ext cx="21717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914900" y="4767264"/>
            <a:ext cx="16002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0A85878-8265-4223-AA9A-64D8EB67E2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4702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42900" y="4767264"/>
            <a:ext cx="16002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43150" y="4767264"/>
            <a:ext cx="21717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914900" y="4767264"/>
            <a:ext cx="16002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73346728-F201-4E8E-AD98-FFB0AC1B26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903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42900" y="4767264"/>
            <a:ext cx="16002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43150" y="4767264"/>
            <a:ext cx="21717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914900" y="4767264"/>
            <a:ext cx="16002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17CD4FE-6069-4F9E-91DC-1C284A5174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9230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608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1113"/>
            <a:ext cx="6866335" cy="5164138"/>
            <a:chOff x="0" y="-9"/>
            <a:chExt cx="5767" cy="4337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61 h 4320"/>
                <a:gd name="T2" fmla="*/ 1737 w 1737"/>
                <a:gd name="T3" fmla="*/ 4372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61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-6"/>
              <a:ext cx="1737" cy="4328"/>
            </a:xfrm>
            <a:custGeom>
              <a:avLst/>
              <a:gdLst>
                <a:gd name="T0" fmla="*/ 494 w 1737"/>
                <a:gd name="T1" fmla="*/ 4345 h 4320"/>
                <a:gd name="T2" fmla="*/ 1737 w 1737"/>
                <a:gd name="T3" fmla="*/ 4356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45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3744" y="-4"/>
              <a:ext cx="1739" cy="4329"/>
            </a:xfrm>
            <a:custGeom>
              <a:avLst/>
              <a:gdLst>
                <a:gd name="T0" fmla="*/ 494 w 1739"/>
                <a:gd name="T1" fmla="*/ 4066 h 4420"/>
                <a:gd name="T2" fmla="*/ 1739 w 1739"/>
                <a:gd name="T3" fmla="*/ 4071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066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282 h 4338"/>
                <a:gd name="T4" fmla="*/ 2080 w 2080"/>
                <a:gd name="T5" fmla="*/ 4282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117" y="98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1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1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83" y="50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1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 rot="-2895842">
              <a:off x="-984" y="1042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1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305141">
              <a:off x="1331" y="914"/>
              <a:ext cx="3594" cy="17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1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 rot="2084418" flipH="1">
              <a:off x="1859" y="866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1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4250" y="-6"/>
              <a:ext cx="1089" cy="2284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1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800" smtClean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invGray">
            <a:xfrm>
              <a:off x="1632" y="2487"/>
              <a:ext cx="1737" cy="383"/>
            </a:xfrm>
            <a:custGeom>
              <a:avLst/>
              <a:gdLst>
                <a:gd name="T0" fmla="*/ 494 w 1737"/>
                <a:gd name="T1" fmla="*/ 0 h 4320"/>
                <a:gd name="T2" fmla="*/ 1737 w 1737"/>
                <a:gd name="T3" fmla="*/ 0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>
                <a:gd name="T0" fmla="*/ 494 w 1737"/>
                <a:gd name="T1" fmla="*/ 0 h 4320"/>
                <a:gd name="T2" fmla="*/ 1737 w 1737"/>
                <a:gd name="T3" fmla="*/ 0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invGray">
            <a:xfrm>
              <a:off x="3744" y="2487"/>
              <a:ext cx="1739" cy="383"/>
            </a:xfrm>
            <a:custGeom>
              <a:avLst/>
              <a:gdLst>
                <a:gd name="T0" fmla="*/ 494 w 1739"/>
                <a:gd name="T1" fmla="*/ 0 h 4420"/>
                <a:gd name="T2" fmla="*/ 1739 w 1739"/>
                <a:gd name="T3" fmla="*/ 0 h 4420"/>
                <a:gd name="T4" fmla="*/ 524 w 1739"/>
                <a:gd name="T5" fmla="*/ 0 h 4420"/>
                <a:gd name="T6" fmla="*/ 0 w 1739"/>
                <a:gd name="T7" fmla="*/ 0 h 4420"/>
                <a:gd name="T8" fmla="*/ 494 w 1739"/>
                <a:gd name="T9" fmla="*/ 0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>
                <a:gd name="T0" fmla="*/ 0 w 2080"/>
                <a:gd name="T1" fmla="*/ 0 h 4338"/>
                <a:gd name="T2" fmla="*/ 1870 w 2080"/>
                <a:gd name="T3" fmla="*/ 0 h 4338"/>
                <a:gd name="T4" fmla="*/ 2080 w 2080"/>
                <a:gd name="T5" fmla="*/ 0 h 4338"/>
                <a:gd name="T6" fmla="*/ 1033 w 2080"/>
                <a:gd name="T7" fmla="*/ 0 h 4338"/>
                <a:gd name="T8" fmla="*/ 0 w 2080"/>
                <a:gd name="T9" fmla="*/ 0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800" smtClean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1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1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1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3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1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1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1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1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1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1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invGray">
            <a:xfrm>
              <a:off x="0" y="2461"/>
              <a:ext cx="5760" cy="1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1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800" smtClean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800" smtClean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4" name="Picture 32" descr="BTZBUL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377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257300" y="1843043"/>
            <a:ext cx="5429250" cy="60016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7378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257300" y="3429002"/>
            <a:ext cx="4800600" cy="1259681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4743450"/>
            <a:ext cx="142875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2343150" y="4743450"/>
            <a:ext cx="21717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4743450"/>
            <a:ext cx="1428750" cy="342900"/>
          </a:xfrm>
        </p:spPr>
        <p:txBody>
          <a:bodyPr/>
          <a:lstStyle>
            <a:lvl1pPr>
              <a:defRPr/>
            </a:lvl1pPr>
          </a:lstStyle>
          <a:p>
            <a:fld id="{C3515372-7895-4046-9DBD-97BF3BF61B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8676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EB7DB-A796-4262-97FE-2FB381EB5F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0457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553998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285E2-DC3D-4AF7-ACF3-8F7C44E9A6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3949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0" y="1485900"/>
            <a:ext cx="28575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1485900"/>
            <a:ext cx="28575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C1411-9559-4CF5-A34A-6DEEFC88E0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8541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34522"/>
            <a:ext cx="6172200" cy="6001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197DE-A433-4987-B139-0CE15E1C4A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8745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D08C5-AD23-4BBD-866C-F44C56956E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8766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49D56-2E32-4958-8E7D-8F1A37BAB3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3491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42900" y="4767264"/>
            <a:ext cx="16002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43150" y="4767264"/>
            <a:ext cx="21717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914900" y="4767264"/>
            <a:ext cx="16002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E88025E-AAB9-4F71-9AD3-69E2AF327A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30404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522327"/>
            <a:ext cx="2256235" cy="55399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E6E44-F843-4F7F-94E4-52BB62E813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8020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3702339"/>
            <a:ext cx="4114800" cy="32316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8E03D-878A-4416-B58A-421F4B69E4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1224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6DA05-BD86-4E13-9CE8-A50DB7B3B4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5568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014824" y="348854"/>
            <a:ext cx="1200329" cy="42231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4350" y="348854"/>
            <a:ext cx="4257675" cy="42231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E0CE0-4918-4CFD-85C3-A49CAF8DC1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4960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585744"/>
            <a:ext cx="5829300" cy="6001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514350" y="1485900"/>
            <a:ext cx="5829300" cy="30861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B2284-8FBC-4139-9798-3DB774A2AF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9080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585744"/>
            <a:ext cx="5829300" cy="6001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14350" y="1485900"/>
            <a:ext cx="5829300" cy="30861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F2BB1-9A2A-4E03-9D35-78707EBDAC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0636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14350" y="348854"/>
            <a:ext cx="5829300" cy="42231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FE9A6-891A-45E7-8C43-1DF9E9218D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0396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42900" y="4767264"/>
            <a:ext cx="16002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43150" y="4767264"/>
            <a:ext cx="21717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914900" y="4767264"/>
            <a:ext cx="16002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D456265-0AAF-4AD0-B659-F4D1F49601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2144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42900" y="4767264"/>
            <a:ext cx="16002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43150" y="4767264"/>
            <a:ext cx="21717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914900" y="4767264"/>
            <a:ext cx="16002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15BC548-7FEF-4F4C-8C54-AF80026778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6994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42900" y="4767264"/>
            <a:ext cx="16002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343150" y="4767264"/>
            <a:ext cx="21717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914900" y="4767264"/>
            <a:ext cx="16002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7B1427DB-081F-4B3A-898C-3438A97C53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545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42900" y="4767264"/>
            <a:ext cx="16002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343150" y="4767264"/>
            <a:ext cx="21717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914900" y="4767264"/>
            <a:ext cx="16002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B7126B5-1AF7-487A-AA9D-ECDF918E45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0184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42900" y="4767264"/>
            <a:ext cx="16002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343150" y="4767264"/>
            <a:ext cx="21717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914900" y="4767264"/>
            <a:ext cx="16002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9149F8F-CDF4-424D-AD4B-F813FF7E69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743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42900" y="4767264"/>
            <a:ext cx="16002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43150" y="4767264"/>
            <a:ext cx="21717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914900" y="4767264"/>
            <a:ext cx="16002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8BE6476-820D-4A42-A40F-092F51D3E4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7531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42900" y="4767264"/>
            <a:ext cx="16002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43150" y="4767264"/>
            <a:ext cx="21717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914900" y="4767264"/>
            <a:ext cx="16002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DC7A9A6-9998-45FF-9CAE-5060D4C67B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7288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770" r:id="rId1"/>
    <p:sldLayoutId id="2147486771" r:id="rId2"/>
    <p:sldLayoutId id="2147486772" r:id="rId3"/>
    <p:sldLayoutId id="2147486773" r:id="rId4"/>
    <p:sldLayoutId id="2147486774" r:id="rId5"/>
    <p:sldLayoutId id="2147486775" r:id="rId6"/>
    <p:sldLayoutId id="2147486776" r:id="rId7"/>
    <p:sldLayoutId id="2147486777" r:id="rId8"/>
    <p:sldLayoutId id="2147486778" r:id="rId9"/>
    <p:sldLayoutId id="2147486779" r:id="rId10"/>
    <p:sldLayoutId id="2147486780" r:id="rId11"/>
    <p:sldLayoutId id="214748676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"/>
            <a:ext cx="6858000" cy="5554663"/>
            <a:chOff x="0" y="-9"/>
            <a:chExt cx="5760" cy="4665"/>
          </a:xfrm>
        </p:grpSpPr>
        <p:sp>
          <p:nvSpPr>
            <p:cNvPr id="2056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61 h 4320"/>
                <a:gd name="T2" fmla="*/ 1737 w 1737"/>
                <a:gd name="T3" fmla="*/ 4372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61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hidden">
            <a:xfrm>
              <a:off x="0" y="-6"/>
              <a:ext cx="1737" cy="4328"/>
            </a:xfrm>
            <a:custGeom>
              <a:avLst/>
              <a:gdLst>
                <a:gd name="T0" fmla="*/ 494 w 1737"/>
                <a:gd name="T1" fmla="*/ 4345 h 4320"/>
                <a:gd name="T2" fmla="*/ 1737 w 1737"/>
                <a:gd name="T3" fmla="*/ 4356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45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58" name="Freeform 5"/>
            <p:cNvSpPr>
              <a:spLocks/>
            </p:cNvSpPr>
            <p:nvPr/>
          </p:nvSpPr>
          <p:spPr bwMode="hidden">
            <a:xfrm>
              <a:off x="3744" y="-4"/>
              <a:ext cx="1739" cy="4329"/>
            </a:xfrm>
            <a:custGeom>
              <a:avLst/>
              <a:gdLst>
                <a:gd name="T0" fmla="*/ 494 w 1739"/>
                <a:gd name="T1" fmla="*/ 4066 h 4420"/>
                <a:gd name="T2" fmla="*/ 1739 w 1739"/>
                <a:gd name="T3" fmla="*/ 4071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066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59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282 h 4338"/>
                <a:gd name="T4" fmla="*/ 2080 w 2080"/>
                <a:gd name="T5" fmla="*/ 4282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6327" name="Freeform 7"/>
            <p:cNvSpPr>
              <a:spLocks/>
            </p:cNvSpPr>
            <p:nvPr/>
          </p:nvSpPr>
          <p:spPr bwMode="hidden">
            <a:xfrm>
              <a:off x="117" y="98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1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28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1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29" name="Freeform 9"/>
            <p:cNvSpPr>
              <a:spLocks/>
            </p:cNvSpPr>
            <p:nvPr/>
          </p:nvSpPr>
          <p:spPr bwMode="hidden">
            <a:xfrm>
              <a:off x="83" y="50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1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30" name="Freeform 10"/>
            <p:cNvSpPr>
              <a:spLocks/>
            </p:cNvSpPr>
            <p:nvPr userDrawn="1"/>
          </p:nvSpPr>
          <p:spPr bwMode="hidden">
            <a:xfrm rot="-2895842">
              <a:off x="-984" y="1042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1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31" name="Freeform 11"/>
            <p:cNvSpPr>
              <a:spLocks/>
            </p:cNvSpPr>
            <p:nvPr/>
          </p:nvSpPr>
          <p:spPr bwMode="hidden">
            <a:xfrm rot="-2305141">
              <a:off x="1331" y="914"/>
              <a:ext cx="3594" cy="17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1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32" name="Freeform 12"/>
            <p:cNvSpPr>
              <a:spLocks/>
            </p:cNvSpPr>
            <p:nvPr/>
          </p:nvSpPr>
          <p:spPr bwMode="hidden">
            <a:xfrm rot="2084418" flipH="1">
              <a:off x="1859" y="866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1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33" name="Freeform 13"/>
            <p:cNvSpPr>
              <a:spLocks/>
            </p:cNvSpPr>
            <p:nvPr/>
          </p:nvSpPr>
          <p:spPr bwMode="hidden">
            <a:xfrm>
              <a:off x="4250" y="-6"/>
              <a:ext cx="1089" cy="2284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1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67" name="Rectangle 14"/>
            <p:cNvSpPr>
              <a:spLocks noChangeArrowheads="1"/>
            </p:cNvSpPr>
            <p:nvPr/>
          </p:nvSpPr>
          <p:spPr bwMode="hidden">
            <a:xfrm>
              <a:off x="0" y="3909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800" smtClean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68" name="Freeform 15"/>
            <p:cNvSpPr>
              <a:spLocks/>
            </p:cNvSpPr>
            <p:nvPr/>
          </p:nvSpPr>
          <p:spPr bwMode="hidden">
            <a:xfrm>
              <a:off x="1632" y="3956"/>
              <a:ext cx="1737" cy="381"/>
            </a:xfrm>
            <a:custGeom>
              <a:avLst/>
              <a:gdLst>
                <a:gd name="T0" fmla="*/ 494 w 1737"/>
                <a:gd name="T1" fmla="*/ 0 h 4320"/>
                <a:gd name="T2" fmla="*/ 1737 w 1737"/>
                <a:gd name="T3" fmla="*/ 0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69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>
                <a:gd name="T0" fmla="*/ 494 w 1737"/>
                <a:gd name="T1" fmla="*/ 0 h 4320"/>
                <a:gd name="T2" fmla="*/ 1737 w 1737"/>
                <a:gd name="T3" fmla="*/ 0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70" name="Freeform 17"/>
            <p:cNvSpPr>
              <a:spLocks/>
            </p:cNvSpPr>
            <p:nvPr/>
          </p:nvSpPr>
          <p:spPr bwMode="hidden">
            <a:xfrm>
              <a:off x="3744" y="3956"/>
              <a:ext cx="1739" cy="381"/>
            </a:xfrm>
            <a:custGeom>
              <a:avLst/>
              <a:gdLst>
                <a:gd name="T0" fmla="*/ 494 w 1739"/>
                <a:gd name="T1" fmla="*/ 0 h 4420"/>
                <a:gd name="T2" fmla="*/ 1739 w 1739"/>
                <a:gd name="T3" fmla="*/ 0 h 4420"/>
                <a:gd name="T4" fmla="*/ 524 w 1739"/>
                <a:gd name="T5" fmla="*/ 0 h 4420"/>
                <a:gd name="T6" fmla="*/ 0 w 1739"/>
                <a:gd name="T7" fmla="*/ 0 h 4420"/>
                <a:gd name="T8" fmla="*/ 494 w 1739"/>
                <a:gd name="T9" fmla="*/ 0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71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>
                <a:gd name="T0" fmla="*/ 0 w 2080"/>
                <a:gd name="T1" fmla="*/ 0 h 4338"/>
                <a:gd name="T2" fmla="*/ 1870 w 2080"/>
                <a:gd name="T3" fmla="*/ 0 h 4338"/>
                <a:gd name="T4" fmla="*/ 2080 w 2080"/>
                <a:gd name="T5" fmla="*/ 0 h 4338"/>
                <a:gd name="T6" fmla="*/ 1033 w 2080"/>
                <a:gd name="T7" fmla="*/ 0 h 4338"/>
                <a:gd name="T8" fmla="*/ 0 w 2080"/>
                <a:gd name="T9" fmla="*/ 0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72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800" smtClean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40" name="Freeform 20"/>
            <p:cNvSpPr>
              <a:spLocks/>
            </p:cNvSpPr>
            <p:nvPr/>
          </p:nvSpPr>
          <p:spPr bwMode="hidden">
            <a:xfrm>
              <a:off x="2583" y="3917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1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41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1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42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1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43" name="Freeform 23"/>
            <p:cNvSpPr>
              <a:spLocks/>
            </p:cNvSpPr>
            <p:nvPr/>
          </p:nvSpPr>
          <p:spPr bwMode="hidden">
            <a:xfrm rot="18897039" flipH="1">
              <a:off x="31" y="3855"/>
              <a:ext cx="1033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1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44" name="Freeform 24"/>
            <p:cNvSpPr>
              <a:spLocks/>
            </p:cNvSpPr>
            <p:nvPr/>
          </p:nvSpPr>
          <p:spPr bwMode="hidden">
            <a:xfrm flipH="1" flipV="1">
              <a:off x="576" y="3909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1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45" name="Freeform 25"/>
            <p:cNvSpPr>
              <a:spLocks/>
            </p:cNvSpPr>
            <p:nvPr/>
          </p:nvSpPr>
          <p:spPr bwMode="hidden">
            <a:xfrm flipH="1" flipV="1">
              <a:off x="240" y="3909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1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46" name="Freeform 26"/>
            <p:cNvSpPr>
              <a:spLocks/>
            </p:cNvSpPr>
            <p:nvPr/>
          </p:nvSpPr>
          <p:spPr bwMode="hidden">
            <a:xfrm flipH="1" flipV="1">
              <a:off x="3036" y="3957"/>
              <a:ext cx="1332" cy="384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1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47" name="Freeform 27"/>
            <p:cNvSpPr>
              <a:spLocks/>
            </p:cNvSpPr>
            <p:nvPr/>
          </p:nvSpPr>
          <p:spPr bwMode="hidden">
            <a:xfrm flipH="1" flipV="1">
              <a:off x="3984" y="3909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1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48" name="Freeform 28"/>
            <p:cNvSpPr>
              <a:spLocks/>
            </p:cNvSpPr>
            <p:nvPr/>
          </p:nvSpPr>
          <p:spPr bwMode="hidden">
            <a:xfrm flipH="1" flipV="1">
              <a:off x="3456" y="3909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1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49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1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027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585743"/>
            <a:ext cx="58293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485900"/>
            <a:ext cx="58293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6352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591" y="4735513"/>
            <a:ext cx="14287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53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3391" y="4735513"/>
            <a:ext cx="2171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54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35141" y="4735513"/>
            <a:ext cx="14287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solidFill>
                  <a:srgbClr val="FFFFFF"/>
                </a:solidFill>
              </a:defRPr>
            </a:lvl1pPr>
          </a:lstStyle>
          <a:p>
            <a:fld id="{85F0AB1D-F647-43EE-B519-DEF0A1106CB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781" r:id="rId1"/>
    <p:sldLayoutId id="2147486782" r:id="rId2"/>
    <p:sldLayoutId id="2147486783" r:id="rId3"/>
    <p:sldLayoutId id="2147486784" r:id="rId4"/>
    <p:sldLayoutId id="2147486785" r:id="rId5"/>
    <p:sldLayoutId id="2147486786" r:id="rId6"/>
    <p:sldLayoutId id="2147486787" r:id="rId7"/>
    <p:sldLayoutId id="2147486788" r:id="rId8"/>
    <p:sldLayoutId id="2147486789" r:id="rId9"/>
    <p:sldLayoutId id="2147486790" r:id="rId10"/>
    <p:sldLayoutId id="2147486791" r:id="rId11"/>
    <p:sldLayoutId id="2147486792" r:id="rId12"/>
    <p:sldLayoutId id="2147486793" r:id="rId13"/>
    <p:sldLayoutId id="214748679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255985" indent="-255985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6022" indent="-213122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100">
          <a:solidFill>
            <a:schemeClr val="tx1"/>
          </a:solidFill>
          <a:latin typeface="+mn-lt"/>
        </a:defRPr>
      </a:lvl2pPr>
      <a:lvl3pPr marL="856060" indent="-17026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l"/>
        <a:defRPr sz="1800">
          <a:solidFill>
            <a:schemeClr val="tx1"/>
          </a:solidFill>
          <a:latin typeface="+mn-lt"/>
        </a:defRPr>
      </a:lvl3pPr>
      <a:lvl4pPr marL="1198960" indent="-17026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500">
          <a:solidFill>
            <a:schemeClr val="tx1"/>
          </a:solidFill>
          <a:latin typeface="+mn-lt"/>
        </a:defRPr>
      </a:lvl4pPr>
      <a:lvl5pPr marL="1541860" indent="-17026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15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3187303" y="4154091"/>
            <a:ext cx="6322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750" b="1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Смоленск</a:t>
            </a:r>
          </a:p>
          <a:p>
            <a:pPr algn="ctr"/>
            <a:r>
              <a:rPr lang="ru-RU" altLang="ru-RU" sz="750" b="1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2011 </a:t>
            </a:r>
          </a:p>
        </p:txBody>
      </p:sp>
      <p:sp>
        <p:nvSpPr>
          <p:cNvPr id="14346" name="Прямоугольник 9"/>
          <p:cNvSpPr>
            <a:spLocks noChangeArrowheads="1"/>
          </p:cNvSpPr>
          <p:nvPr/>
        </p:nvSpPr>
        <p:spPr bwMode="auto">
          <a:xfrm>
            <a:off x="214312" y="627534"/>
            <a:ext cx="6429375" cy="154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9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Порядок работы с автоматизированной системой </a:t>
            </a:r>
            <a:r>
              <a:rPr lang="ru-RU" sz="19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по сбору и </a:t>
            </a:r>
            <a:r>
              <a:rPr lang="ru-RU" sz="19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обработке </a:t>
            </a:r>
            <a:r>
              <a:rPr lang="ru-RU" sz="19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информации </a:t>
            </a:r>
            <a:r>
              <a:rPr lang="ru-RU" sz="19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/>
            </a:r>
            <a:br>
              <a:rPr lang="ru-RU" sz="19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</a:br>
            <a:r>
              <a:rPr lang="ru-RU" sz="19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о </a:t>
            </a:r>
            <a:r>
              <a:rPr lang="ru-RU" sz="19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воздушной </a:t>
            </a:r>
            <a:r>
              <a:rPr lang="ru-RU" sz="19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обстановке</a:t>
            </a:r>
          </a:p>
          <a:p>
            <a:pPr algn="ctr">
              <a:lnSpc>
                <a:spcPct val="90000"/>
              </a:lnSpc>
              <a:defRPr/>
            </a:pPr>
            <a:endParaRPr lang="ru-RU" sz="16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6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Врио</a:t>
            </a:r>
            <a:r>
              <a:rPr lang="ru-RU" sz="1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начальника военной академии войсковой ПВО ВС РФ</a:t>
            </a:r>
            <a:endParaRPr lang="ru-RU" sz="1600" b="1" i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полковник </a:t>
            </a:r>
            <a:r>
              <a:rPr lang="ru-RU" sz="16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А.Н.Душкин</a:t>
            </a:r>
            <a:endParaRPr lang="ru-RU" sz="1600" b="1" i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743200" y="4884281"/>
            <a:ext cx="12858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00" b="1" dirty="0">
                <a:solidFill>
                  <a:srgbClr val="000000"/>
                </a:solidFill>
                <a:cs typeface="Arial" panose="020B0604020202020204" pitchFamily="34" charset="0"/>
              </a:rPr>
              <a:t>Смоленск </a:t>
            </a:r>
            <a:r>
              <a:rPr lang="ru-RU" sz="100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–</a:t>
            </a:r>
            <a:r>
              <a:rPr lang="ru-RU" sz="1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sz="1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2023 </a:t>
            </a:r>
            <a:endParaRPr lang="ru-RU" sz="1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0" y="627534"/>
            <a:ext cx="6858000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round/>
            <a:headEnd/>
            <a:tailEnd/>
          </a:ln>
          <a:extLst/>
        </p:spPr>
        <p:txBody>
          <a:bodyPr lIns="68574" tIns="34287" rIns="68574" bIns="34287"/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58" name="Text Box 5"/>
          <p:cNvSpPr txBox="1">
            <a:spLocks noChangeArrowheads="1"/>
          </p:cNvSpPr>
          <p:nvPr/>
        </p:nvSpPr>
        <p:spPr bwMode="auto">
          <a:xfrm>
            <a:off x="283815" y="113237"/>
            <a:ext cx="6480720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4" tIns="34287" rIns="68574" bIns="3428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solidFill>
                  <a:srgbClr val="000000"/>
                </a:solidFill>
                <a:cs typeface="Arial" panose="020B0604020202020204" pitchFamily="34" charset="0"/>
              </a:rPr>
              <a:t>ВОЕННАЯ АКАДЕМИЯ ВОЙСКОВОЙ ПРОТИВОВОЗДУШНОЙ ОБОРОНЫ </a:t>
            </a:r>
          </a:p>
          <a:p>
            <a:pPr algn="ctr" eaLnBrk="1" hangingPunct="1"/>
            <a:r>
              <a:rPr lang="ru-RU" altLang="ru-RU" sz="1200" b="1" dirty="0">
                <a:solidFill>
                  <a:srgbClr val="000000"/>
                </a:solidFill>
                <a:cs typeface="Arial" panose="020B0604020202020204" pitchFamily="34" charset="0"/>
              </a:rPr>
              <a:t>ВООРУЖЕННЫХ СИЛ РОССИЙСКОЙ </a:t>
            </a:r>
            <a:r>
              <a:rPr lang="ru-RU" altLang="ru-RU" sz="1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ФЕДЕРАЦИИ</a:t>
            </a:r>
            <a:endParaRPr lang="ru-RU" altLang="ru-RU" sz="12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" cstate="print">
            <a:extLst/>
          </a:blip>
          <a:srcRect l="5386" t="4755" r="6648"/>
          <a:stretch/>
        </p:blipFill>
        <p:spPr>
          <a:xfrm>
            <a:off x="1412776" y="2230605"/>
            <a:ext cx="3888431" cy="2573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" y="-20538"/>
            <a:ext cx="497681" cy="53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6477189" y="107110"/>
            <a:ext cx="351233" cy="33620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" name="Номер слайда 8"/>
          <p:cNvSpPr txBox="1">
            <a:spLocks/>
          </p:cNvSpPr>
          <p:nvPr/>
        </p:nvSpPr>
        <p:spPr bwMode="auto">
          <a:xfrm>
            <a:off x="6456331" y="107110"/>
            <a:ext cx="438849" cy="22740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D7E3BE-A299-4C8E-8425-2EC4793093B3}" type="slidenum">
              <a:rPr lang="ru-RU" altLang="ru-RU" b="1">
                <a:solidFill>
                  <a:srgbClr val="161616"/>
                </a:solidFill>
              </a:rPr>
              <a:pPr/>
              <a:t>10</a:t>
            </a:fld>
            <a:endParaRPr lang="ru-RU" altLang="ru-RU" b="1" dirty="0">
              <a:solidFill>
                <a:srgbClr val="161616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47662" y="-32718"/>
            <a:ext cx="6794430" cy="61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lnSpc>
                <a:spcPct val="85000"/>
              </a:lnSpc>
              <a:spcBef>
                <a:spcPts val="600"/>
              </a:spcBef>
              <a:defRPr/>
            </a:pPr>
            <a:r>
              <a:rPr lang="ru-RU" b="1" dirty="0" smtClean="0">
                <a:solidFill>
                  <a:srgbClr val="0000CC"/>
                </a:solidFill>
                <a:cs typeface="Arial" pitchFamily="34" charset="0"/>
              </a:rPr>
              <a:t>АЛГОРИТМ РАБОТЫ </a:t>
            </a:r>
          </a:p>
          <a:p>
            <a:pPr lvl="0" algn="ctr">
              <a:lnSpc>
                <a:spcPct val="85000"/>
              </a:lnSpc>
              <a:spcBef>
                <a:spcPts val="600"/>
              </a:spcBef>
              <a:defRPr/>
            </a:pPr>
            <a:r>
              <a:rPr lang="ru-RU" b="1" dirty="0" smtClean="0">
                <a:solidFill>
                  <a:srgbClr val="0000CC"/>
                </a:solidFill>
                <a:cs typeface="Arial" pitchFamily="34" charset="0"/>
              </a:rPr>
              <a:t>РУКОВОДИТЕЛЯ СТРУКТУРНОГО ПОДРАЗДЕЛЕНИЯ</a:t>
            </a:r>
            <a:endParaRPr lang="ru-RU" b="1" dirty="0">
              <a:solidFill>
                <a:srgbClr val="0000CC"/>
              </a:solidFill>
              <a:cs typeface="Arial" pitchFamily="34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0" y="553145"/>
            <a:ext cx="6858000" cy="2381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round/>
            <a:headEnd/>
            <a:tailEnd/>
          </a:ln>
        </p:spPr>
        <p:txBody>
          <a:bodyPr lIns="68574" tIns="34287" rIns="68574" bIns="34287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1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" y="-20538"/>
            <a:ext cx="497681" cy="53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Скругленный прямоугольник 81"/>
          <p:cNvSpPr/>
          <p:nvPr/>
        </p:nvSpPr>
        <p:spPr bwMode="auto">
          <a:xfrm>
            <a:off x="71815" y="627535"/>
            <a:ext cx="6722328" cy="62645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just">
              <a:lnSpc>
                <a:spcPct val="85000"/>
              </a:lnSpc>
              <a:spcBef>
                <a:spcPts val="600"/>
              </a:spcBef>
              <a:defRPr/>
            </a:pPr>
            <a:r>
              <a:rPr lang="ru-RU" sz="1500" b="1" i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5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1. Осуществить Сбор номеров телефонов должностных лиц для добавления в группу закрытого </a:t>
            </a:r>
            <a:r>
              <a:rPr lang="en-US" sz="15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Telegram </a:t>
            </a:r>
            <a:r>
              <a:rPr lang="ru-RU" sz="15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канала «Оповещение»</a:t>
            </a:r>
            <a:endParaRPr lang="ru-RU" sz="1500" b="1" i="1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 bwMode="auto">
          <a:xfrm>
            <a:off x="71815" y="1342195"/>
            <a:ext cx="6722328" cy="6625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just">
              <a:lnSpc>
                <a:spcPct val="85000"/>
              </a:lnSpc>
              <a:spcBef>
                <a:spcPts val="600"/>
              </a:spcBef>
              <a:defRPr/>
            </a:pPr>
            <a:r>
              <a:rPr lang="ru-RU" sz="15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2. Провести информирование </a:t>
            </a:r>
            <a:r>
              <a:rPr lang="ru-RU" sz="1500" b="1" i="1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сотрудников </a:t>
            </a:r>
            <a:r>
              <a:rPr lang="ru-RU" sz="1500" b="1" i="1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о порядке </a:t>
            </a:r>
            <a:r>
              <a:rPr lang="ru-RU" sz="15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работы  </a:t>
            </a:r>
            <a:br>
              <a:rPr lang="ru-RU" sz="15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ru-RU" sz="15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с </a:t>
            </a:r>
            <a:r>
              <a:rPr lang="en-US" sz="1500" b="1" i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Telegram </a:t>
            </a:r>
            <a:r>
              <a:rPr lang="ru-RU" sz="15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каналом </a:t>
            </a:r>
            <a:r>
              <a:rPr lang="ru-RU" sz="1500" b="1" i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при </a:t>
            </a:r>
            <a:r>
              <a:rPr lang="ru-RU" sz="15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обнаружении ЛА и добавлению участников  в группу</a:t>
            </a:r>
            <a:endParaRPr lang="ru-RU" sz="1500" b="1" i="1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 bwMode="auto">
          <a:xfrm>
            <a:off x="71815" y="2807632"/>
            <a:ext cx="6722328" cy="62645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just">
              <a:lnSpc>
                <a:spcPct val="85000"/>
              </a:lnSpc>
              <a:spcBef>
                <a:spcPts val="600"/>
              </a:spcBef>
              <a:defRPr/>
            </a:pPr>
            <a:r>
              <a:rPr lang="ru-RU" sz="15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4. Передать списки номеров телефонов администратору </a:t>
            </a:r>
            <a:r>
              <a:rPr lang="en-US" sz="1500" b="1" i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Telegram </a:t>
            </a:r>
            <a:r>
              <a:rPr lang="ru-RU" sz="1500" b="1" i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канала «Оповещение</a:t>
            </a:r>
            <a:r>
              <a:rPr lang="ru-RU" sz="15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» и согласование времени добавления </a:t>
            </a:r>
            <a:r>
              <a:rPr lang="ru-RU" sz="1500" b="1" i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участников группы</a:t>
            </a:r>
          </a:p>
          <a:p>
            <a:pPr algn="just">
              <a:lnSpc>
                <a:spcPct val="85000"/>
              </a:lnSpc>
              <a:spcBef>
                <a:spcPts val="600"/>
              </a:spcBef>
              <a:defRPr/>
            </a:pPr>
            <a:endParaRPr lang="ru-RU" sz="1500" b="1" i="1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lvl="0" algn="just">
              <a:lnSpc>
                <a:spcPct val="85000"/>
              </a:lnSpc>
              <a:spcBef>
                <a:spcPts val="600"/>
              </a:spcBef>
              <a:defRPr/>
            </a:pPr>
            <a:r>
              <a:rPr lang="ru-RU" sz="15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ru-RU" sz="1500" b="1" i="1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 bwMode="auto">
          <a:xfrm>
            <a:off x="71815" y="3522292"/>
            <a:ext cx="6722328" cy="54650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just">
              <a:lnSpc>
                <a:spcPct val="85000"/>
              </a:lnSpc>
              <a:spcBef>
                <a:spcPts val="600"/>
              </a:spcBef>
              <a:defRPr/>
            </a:pPr>
            <a:r>
              <a:rPr lang="ru-RU" sz="15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5. Согласовать с администратором время </a:t>
            </a:r>
            <a:r>
              <a:rPr lang="ru-RU" sz="1500" b="1" i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регистрации </a:t>
            </a:r>
            <a:r>
              <a:rPr lang="ru-RU" sz="15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участников группы и проведения тренировки оповещения</a:t>
            </a:r>
            <a:endParaRPr lang="ru-RU" sz="1500" b="1" i="1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 bwMode="auto">
          <a:xfrm>
            <a:off x="71815" y="4157005"/>
            <a:ext cx="6722328" cy="64699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just">
              <a:lnSpc>
                <a:spcPct val="85000"/>
              </a:lnSpc>
              <a:spcBef>
                <a:spcPts val="600"/>
              </a:spcBef>
              <a:defRPr/>
            </a:pPr>
            <a:r>
              <a:rPr lang="ru-RU" sz="15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6. Провести тренировку с вновь </a:t>
            </a:r>
            <a:r>
              <a:rPr lang="ru-RU" sz="1500" b="1" i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добавленными </a:t>
            </a:r>
            <a:r>
              <a:rPr lang="ru-RU" sz="15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участниками группы, с обязательным оповещением дежурного по ПУ ПВО (администратора) тел. 44-05-58</a:t>
            </a:r>
            <a:endParaRPr lang="ru-RU" sz="1500" b="1" i="1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71815" y="2092972"/>
            <a:ext cx="6722328" cy="62645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just">
              <a:lnSpc>
                <a:spcPct val="85000"/>
              </a:lnSpc>
              <a:spcBef>
                <a:spcPts val="600"/>
              </a:spcBef>
              <a:defRPr/>
            </a:pPr>
            <a:r>
              <a:rPr lang="ru-RU" sz="15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3. Довести до участников группы номера телефона руководителя структурного подразделения для оперативной связи в случае обнаружения ЛА </a:t>
            </a:r>
            <a:endParaRPr lang="ru-RU" sz="1500" b="1" i="1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47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6477189" y="107110"/>
            <a:ext cx="351233" cy="33620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" name="Номер слайда 8"/>
          <p:cNvSpPr txBox="1">
            <a:spLocks/>
          </p:cNvSpPr>
          <p:nvPr/>
        </p:nvSpPr>
        <p:spPr bwMode="auto">
          <a:xfrm>
            <a:off x="6503243" y="83274"/>
            <a:ext cx="238125" cy="22740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D7E3BE-A299-4C8E-8425-2EC4793093B3}" type="slidenum">
              <a:rPr lang="ru-RU" altLang="ru-RU" b="1">
                <a:solidFill>
                  <a:srgbClr val="161616"/>
                </a:solidFill>
              </a:rPr>
              <a:pPr/>
              <a:t>2</a:t>
            </a:fld>
            <a:endParaRPr lang="ru-RU" altLang="ru-RU" b="1" dirty="0">
              <a:solidFill>
                <a:srgbClr val="161616"/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2008" y="64748"/>
            <a:ext cx="6813376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6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АВТОМАТИЗИРОВАННАЯ СИСТЕМА ПО СБОРУ </a:t>
            </a:r>
          </a:p>
          <a:p>
            <a:pPr algn="ctr">
              <a:lnSpc>
                <a:spcPct val="80000"/>
              </a:lnSpc>
            </a:pPr>
            <a:r>
              <a:rPr lang="ru-RU" altLang="ru-RU" sz="1600" b="1" spc="-20" dirty="0" smtClean="0">
                <a:solidFill>
                  <a:srgbClr val="0000FF"/>
                </a:solidFill>
                <a:cs typeface="Arial" panose="020B0604020202020204" pitchFamily="34" charset="0"/>
              </a:rPr>
              <a:t>И ОБРАБОТКЕ ИНФОРМАЦИИ О ВОЗДУШНОЙ ОБСТАНОВКЕ</a:t>
            </a:r>
            <a:endParaRPr lang="ru-RU" altLang="ru-RU" sz="1600" b="1" spc="-2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pic>
        <p:nvPicPr>
          <p:cNvPr id="11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" y="-20538"/>
            <a:ext cx="497681" cy="53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Z:\кафедра 4\Оповещение Телеграмм\Карта Смоленск ПВ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60" y="627535"/>
            <a:ext cx="4426100" cy="440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6"/>
          <p:cNvSpPr>
            <a:spLocks noChangeShapeType="1"/>
          </p:cNvSpPr>
          <p:nvPr/>
        </p:nvSpPr>
        <p:spPr bwMode="auto">
          <a:xfrm flipV="1">
            <a:off x="0" y="553145"/>
            <a:ext cx="6858000" cy="2381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round/>
            <a:headEnd/>
            <a:tailEnd/>
          </a:ln>
        </p:spPr>
        <p:txBody>
          <a:bodyPr lIns="68574" tIns="34287" rIns="68574" bIns="34287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553145"/>
            <a:ext cx="6858000" cy="2381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round/>
            <a:headEnd/>
            <a:tailEnd/>
          </a:ln>
        </p:spPr>
        <p:txBody>
          <a:bodyPr lIns="68574" tIns="34287" rIns="68574" bIns="34287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477189" y="107110"/>
            <a:ext cx="351233" cy="33620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" name="Номер слайда 8"/>
          <p:cNvSpPr txBox="1">
            <a:spLocks/>
          </p:cNvSpPr>
          <p:nvPr/>
        </p:nvSpPr>
        <p:spPr bwMode="auto">
          <a:xfrm>
            <a:off x="6503243" y="83274"/>
            <a:ext cx="238125" cy="22740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D7E3BE-A299-4C8E-8425-2EC4793093B3}" type="slidenum">
              <a:rPr lang="ru-RU" altLang="ru-RU" b="1">
                <a:solidFill>
                  <a:srgbClr val="161616"/>
                </a:solidFill>
              </a:rPr>
              <a:pPr/>
              <a:t>3</a:t>
            </a:fld>
            <a:endParaRPr lang="ru-RU" altLang="ru-RU" b="1" dirty="0">
              <a:solidFill>
                <a:srgbClr val="161616"/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20688" y="169586"/>
            <a:ext cx="5714865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b="1" dirty="0" smtClean="0">
                <a:solidFill>
                  <a:srgbClr val="0000FF"/>
                </a:solidFill>
                <a:cs typeface="Arial" panose="020B0604020202020204" pitchFamily="34" charset="0"/>
              </a:rPr>
              <a:t>СОСТАВ АВТОМАТИЗИРОВАННОЙ СИСТЕМЫ </a:t>
            </a:r>
            <a:endParaRPr lang="ru-RU" altLang="ru-RU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pic>
        <p:nvPicPr>
          <p:cNvPr id="11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" y="-20538"/>
            <a:ext cx="497681" cy="53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72" y="554336"/>
            <a:ext cx="5922487" cy="45891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3478120" y="2969294"/>
            <a:ext cx="814976" cy="26161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47674" y="2707684"/>
            <a:ext cx="48526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solidFill>
                  <a:srgbClr val="FF0000"/>
                </a:solidFill>
                <a:cs typeface="Arial" panose="020B0604020202020204" pitchFamily="34" charset="0"/>
              </a:rPr>
              <a:t>Мобильные устройства пользователей </a:t>
            </a:r>
            <a:r>
              <a:rPr lang="ru-RU" altLang="ru-RU" sz="1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/>
            </a:r>
            <a:br>
              <a:rPr lang="ru-RU" altLang="ru-RU" sz="1400" b="1" dirty="0" smtClean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ru-RU" altLang="ru-RU" sz="1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с </a:t>
            </a:r>
            <a:r>
              <a:rPr lang="ru-RU" altLang="ru-RU" sz="1400" b="1" dirty="0">
                <a:solidFill>
                  <a:srgbClr val="FF0000"/>
                </a:solidFill>
                <a:cs typeface="Arial" panose="020B0604020202020204" pitchFamily="34" charset="0"/>
              </a:rPr>
              <a:t>установленным приложением </a:t>
            </a:r>
            <a:r>
              <a:rPr lang="en-US" altLang="ru-RU" sz="1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Telegram</a:t>
            </a:r>
            <a:endParaRPr lang="ru-RU" sz="1400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31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553145"/>
            <a:ext cx="6858000" cy="2381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round/>
            <a:headEnd/>
            <a:tailEnd/>
          </a:ln>
        </p:spPr>
        <p:txBody>
          <a:bodyPr lIns="68574" tIns="34287" rIns="68574" bIns="34287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477189" y="107110"/>
            <a:ext cx="351233" cy="33620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" name="Номер слайда 8"/>
          <p:cNvSpPr txBox="1">
            <a:spLocks/>
          </p:cNvSpPr>
          <p:nvPr/>
        </p:nvSpPr>
        <p:spPr bwMode="auto">
          <a:xfrm>
            <a:off x="6503243" y="83274"/>
            <a:ext cx="238125" cy="22740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D7E3BE-A299-4C8E-8425-2EC4793093B3}" type="slidenum">
              <a:rPr lang="ru-RU" altLang="ru-RU" b="1">
                <a:solidFill>
                  <a:srgbClr val="161616"/>
                </a:solidFill>
              </a:rPr>
              <a:pPr/>
              <a:t>4</a:t>
            </a:fld>
            <a:endParaRPr lang="ru-RU" altLang="ru-RU" b="1" dirty="0">
              <a:solidFill>
                <a:srgbClr val="161616"/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20688" y="169586"/>
            <a:ext cx="5714865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b="1" dirty="0" smtClean="0">
                <a:solidFill>
                  <a:srgbClr val="0000FF"/>
                </a:solidFill>
                <a:cs typeface="Arial" panose="020B0604020202020204" pitchFamily="34" charset="0"/>
              </a:rPr>
              <a:t>ПОРЯДОК ПОДКЛЮЧЕНИЯ </a:t>
            </a:r>
            <a:endParaRPr lang="ru-RU" altLang="ru-RU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pic>
        <p:nvPicPr>
          <p:cNvPr id="11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" y="-20538"/>
            <a:ext cx="497681" cy="53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Прямая со стрелкой 21"/>
          <p:cNvCxnSpPr/>
          <p:nvPr/>
        </p:nvCxnSpPr>
        <p:spPr>
          <a:xfrm>
            <a:off x="2600960" y="7696200"/>
            <a:ext cx="61849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624" y="591220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 eaLnBrk="1" hangingPunct="1">
              <a:buFontTx/>
              <a:buAutoNum type="arabicPeriod"/>
            </a:pP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Передать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номер телефона администратору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marL="0" lvl="2" algn="just" eaLnBrk="1" hangingPunct="1">
              <a:buFontTx/>
              <a:buAutoNum type="arabicPeriod"/>
            </a:pPr>
            <a:endParaRPr lang="ru-RU" sz="1400" dirty="0">
              <a:solidFill>
                <a:srgbClr val="000000"/>
              </a:solidFill>
              <a:cs typeface="Arial" pitchFamily="34" charset="0"/>
            </a:endParaRPr>
          </a:p>
          <a:p>
            <a:pPr lvl="0" algn="just"/>
            <a:r>
              <a:rPr lang="ru-RU" sz="1400" spc="-20" dirty="0" smtClean="0">
                <a:solidFill>
                  <a:srgbClr val="000000"/>
                </a:solidFill>
                <a:cs typeface="Arial" pitchFamily="34" charset="0"/>
              </a:rPr>
              <a:t>2. С </a:t>
            </a:r>
            <a:r>
              <a:rPr lang="ru-RU" sz="1400" spc="-20" dirty="0">
                <a:solidFill>
                  <a:srgbClr val="000000"/>
                </a:solidFill>
                <a:cs typeface="Arial" pitchFamily="34" charset="0"/>
              </a:rPr>
              <a:t>получением разрешения от администратора, </a:t>
            </a:r>
            <a:r>
              <a:rPr lang="ru-RU" sz="1400" b="1" spc="-20" dirty="0">
                <a:solidFill>
                  <a:srgbClr val="000000"/>
                </a:solidFill>
                <a:cs typeface="Arial" pitchFamily="34" charset="0"/>
              </a:rPr>
              <a:t>открыть</a:t>
            </a:r>
            <a:r>
              <a:rPr lang="ru-RU" sz="1400" spc="-20" dirty="0">
                <a:solidFill>
                  <a:srgbClr val="000000"/>
                </a:solidFill>
                <a:cs typeface="Arial" pitchFamily="34" charset="0"/>
              </a:rPr>
              <a:t> программу «</a:t>
            </a:r>
            <a:r>
              <a:rPr lang="en-US" altLang="ru-RU" sz="1400" b="1" spc="-20" dirty="0" smtClean="0">
                <a:solidFill>
                  <a:srgbClr val="000000"/>
                </a:solidFill>
                <a:cs typeface="Arial" panose="020B0604020202020204" pitchFamily="34" charset="0"/>
              </a:rPr>
              <a:t>Telegram</a:t>
            </a:r>
            <a:r>
              <a:rPr lang="ru-RU" sz="1400" spc="-20" dirty="0" smtClean="0">
                <a:solidFill>
                  <a:srgbClr val="000000"/>
                </a:solidFill>
                <a:cs typeface="Arial" pitchFamily="34" charset="0"/>
              </a:rPr>
              <a:t>»</a:t>
            </a:r>
            <a:endParaRPr lang="ru-RU" sz="1400" spc="-2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624" y="1306959"/>
            <a:ext cx="474736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1400" dirty="0" smtClean="0">
              <a:solidFill>
                <a:srgbClr val="000000"/>
              </a:solidFill>
              <a:cs typeface="Arial" pitchFamily="34" charset="0"/>
            </a:endParaRPr>
          </a:p>
          <a:p>
            <a:pPr lvl="0"/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3. При 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первом подключении пользователя (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наблюдателя) к 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автоматизированной системе сбора и обработки 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информации в 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телеграмм-канале поступит сообщение с текстом «</a:t>
            </a: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/</a:t>
            </a:r>
            <a:r>
              <a:rPr lang="ru-RU" sz="1400" b="1" dirty="0" err="1" smtClean="0">
                <a:solidFill>
                  <a:srgbClr val="000000"/>
                </a:solidFill>
                <a:cs typeface="Arial" pitchFamily="34" charset="0"/>
              </a:rPr>
              <a:t>start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» и 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ссылка на программу (</a:t>
            </a:r>
            <a:r>
              <a:rPr lang="en-US" sz="1400" b="1" dirty="0" err="1">
                <a:solidFill>
                  <a:srgbClr val="0000FF"/>
                </a:solidFill>
                <a:cs typeface="Arial" pitchFamily="34" charset="0"/>
              </a:rPr>
              <a:t>te</a:t>
            </a:r>
            <a:r>
              <a:rPr lang="ru-RU" sz="1400" b="1" dirty="0">
                <a:solidFill>
                  <a:srgbClr val="0000FF"/>
                </a:solidFill>
                <a:cs typeface="Arial" pitchFamily="34" charset="0"/>
              </a:rPr>
              <a:t>/</a:t>
            </a:r>
            <a:r>
              <a:rPr lang="en-US" sz="1400" b="1" dirty="0">
                <a:solidFill>
                  <a:srgbClr val="0000FF"/>
                </a:solidFill>
                <a:cs typeface="Arial" pitchFamily="34" charset="0"/>
              </a:rPr>
              <a:t>me</a:t>
            </a:r>
            <a:r>
              <a:rPr lang="ru-RU" sz="1400" b="1" dirty="0">
                <a:solidFill>
                  <a:srgbClr val="0000FF"/>
                </a:solidFill>
                <a:cs typeface="Arial" pitchFamily="34" charset="0"/>
              </a:rPr>
              <a:t>/</a:t>
            </a:r>
            <a:r>
              <a:rPr lang="en-US" sz="1400" b="1" dirty="0">
                <a:solidFill>
                  <a:srgbClr val="0000FF"/>
                </a:solidFill>
                <a:cs typeface="Arial" pitchFamily="34" charset="0"/>
              </a:rPr>
              <a:t>bot</a:t>
            </a:r>
            <a:r>
              <a:rPr lang="ru-RU" sz="1400" b="1" dirty="0">
                <a:solidFill>
                  <a:srgbClr val="0000FF"/>
                </a:solidFill>
                <a:cs typeface="Arial" pitchFamily="34" charset="0"/>
              </a:rPr>
              <a:t>_676767_</a:t>
            </a:r>
            <a:r>
              <a:rPr lang="en-US" sz="1400" b="1" dirty="0">
                <a:solidFill>
                  <a:srgbClr val="0000FF"/>
                </a:solidFill>
                <a:cs typeface="Arial" pitchFamily="34" charset="0"/>
              </a:rPr>
              <a:t>bot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), 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нажав на 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которую 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на смартфон 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пользователя 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установится необходимое 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программное обеспечение и откроется 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окно «</a:t>
            </a:r>
            <a:r>
              <a:rPr lang="ru-RU" sz="1400" b="1" dirty="0" err="1" smtClean="0">
                <a:solidFill>
                  <a:srgbClr val="000000"/>
                </a:solidFill>
                <a:cs typeface="Arial" pitchFamily="34" charset="0"/>
              </a:rPr>
              <a:t>БотОповещение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» с кнопкой </a:t>
            </a: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«СТАРТ</a:t>
            </a: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»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.</a:t>
            </a:r>
            <a:endParaRPr lang="ru-RU" sz="1400" dirty="0">
              <a:solidFill>
                <a:srgbClr val="000000"/>
              </a:solidFill>
              <a:cs typeface="Arial" pitchFamily="34" charset="0"/>
            </a:endParaRPr>
          </a:p>
          <a:p>
            <a:pPr lvl="0"/>
            <a:endParaRPr lang="ru-RU" sz="1200" dirty="0">
              <a:solidFill>
                <a:srgbClr val="000000"/>
              </a:solidFill>
              <a:cs typeface="Arial" pitchFamily="34" charset="0"/>
            </a:endParaRPr>
          </a:p>
          <a:p>
            <a:pPr algn="just"/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4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. </a:t>
            </a: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Нажать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 кнопку </a:t>
            </a: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«СТАРТ»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отобразится сообщение «Добро пожаловать!» и откроется 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меню. </a:t>
            </a:r>
          </a:p>
          <a:p>
            <a:pPr algn="just"/>
            <a:endParaRPr lang="ru-RU" sz="1400" dirty="0" smtClean="0">
              <a:solidFill>
                <a:srgbClr val="000000"/>
              </a:solidFill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5. </a:t>
            </a: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Уточнить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свое местоположение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, для чего </a:t>
            </a: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нажать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 на кнопку </a:t>
            </a: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«/</a:t>
            </a:r>
            <a:r>
              <a:rPr lang="ru-RU" sz="1400" b="1" dirty="0" err="1">
                <a:solidFill>
                  <a:srgbClr val="000000"/>
                </a:solidFill>
                <a:cs typeface="Arial" pitchFamily="34" charset="0"/>
              </a:rPr>
              <a:t>Уточнить_местонахождение</a:t>
            </a: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»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 и отправить </a:t>
            </a:r>
            <a:r>
              <a:rPr lang="ru-RU" sz="1400" dirty="0" err="1">
                <a:solidFill>
                  <a:srgbClr val="000000"/>
                </a:solidFill>
                <a:cs typeface="Arial" pitchFamily="34" charset="0"/>
              </a:rPr>
              <a:t>геолокацию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 на 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сервер. После 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отправки </a:t>
            </a:r>
            <a:r>
              <a:rPr lang="ru-RU" sz="1400" dirty="0" err="1">
                <a:solidFill>
                  <a:srgbClr val="000000"/>
                </a:solidFill>
                <a:cs typeface="Arial" pitchFamily="34" charset="0"/>
              </a:rPr>
              <a:t>геолокации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 программа готова к работе.</a:t>
            </a:r>
          </a:p>
          <a:p>
            <a:endParaRPr lang="ru-RU" dirty="0"/>
          </a:p>
        </p:txBody>
      </p: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40"/>
          <a:stretch>
            <a:fillRect/>
          </a:stretch>
        </p:blipFill>
        <p:spPr bwMode="auto">
          <a:xfrm>
            <a:off x="4852882" y="3155661"/>
            <a:ext cx="1924489" cy="40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33" b="262"/>
          <a:stretch/>
        </p:blipFill>
        <p:spPr bwMode="auto">
          <a:xfrm>
            <a:off x="4852882" y="3559006"/>
            <a:ext cx="193930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59" b="-2057"/>
          <a:stretch/>
        </p:blipFill>
        <p:spPr bwMode="auto">
          <a:xfrm>
            <a:off x="4852883" y="2273463"/>
            <a:ext cx="1924489" cy="73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02"/>
          <a:stretch/>
        </p:blipFill>
        <p:spPr bwMode="auto">
          <a:xfrm>
            <a:off x="4852883" y="1582504"/>
            <a:ext cx="1924489" cy="73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Прямая со стрелкой 43"/>
          <p:cNvCxnSpPr/>
          <p:nvPr/>
        </p:nvCxnSpPr>
        <p:spPr>
          <a:xfrm flipV="1">
            <a:off x="4852882" y="4567118"/>
            <a:ext cx="376317" cy="78645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4852882" y="2638630"/>
            <a:ext cx="376317" cy="78645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 bwMode="auto">
          <a:xfrm>
            <a:off x="4852882" y="1582504"/>
            <a:ext cx="1924490" cy="1368152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4852882" y="3149430"/>
            <a:ext cx="1924490" cy="1993751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29199" y="2251489"/>
            <a:ext cx="16288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te</a:t>
            </a:r>
            <a:r>
              <a:rPr lang="en-US" sz="11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/me/bot_676767_bot)</a:t>
            </a:r>
            <a:r>
              <a:rPr lang="en-US" sz="1100" dirty="0" smtClean="0">
                <a:solidFill>
                  <a:srgbClr val="FFFF00"/>
                </a:solidFill>
              </a:rPr>
              <a:t> </a:t>
            </a:r>
            <a:endParaRPr lang="ru-RU" sz="1100" dirty="0">
              <a:solidFill>
                <a:srgbClr val="FFFF0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6165304" y="2014048"/>
            <a:ext cx="0" cy="286040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318373" y="2073203"/>
            <a:ext cx="519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/</a:t>
            </a:r>
            <a:r>
              <a:rPr lang="en-US" sz="1100" dirty="0" smtClean="0">
                <a:solidFill>
                  <a:schemeClr val="bg1"/>
                </a:solidFill>
              </a:rPr>
              <a:t>start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966989" y="2012989"/>
            <a:ext cx="25881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1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816878" y="2666970"/>
            <a:ext cx="17800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2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8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E:\из телеграма\-5258217019432619495_12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" t="17747" r="46052" b="75312"/>
          <a:stretch/>
        </p:blipFill>
        <p:spPr bwMode="auto">
          <a:xfrm>
            <a:off x="260648" y="1563638"/>
            <a:ext cx="901402" cy="2609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 bwMode="auto">
          <a:xfrm>
            <a:off x="550018" y="1698042"/>
            <a:ext cx="384844" cy="13049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effectLst/>
              <a:latin typeface="Times New Roman" pitchFamily="18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553145"/>
            <a:ext cx="6858000" cy="2381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round/>
            <a:headEnd/>
            <a:tailEnd/>
          </a:ln>
        </p:spPr>
        <p:txBody>
          <a:bodyPr lIns="68574" tIns="34287" rIns="68574" bIns="34287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477189" y="107110"/>
            <a:ext cx="351233" cy="33620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" name="Номер слайда 8"/>
          <p:cNvSpPr txBox="1">
            <a:spLocks/>
          </p:cNvSpPr>
          <p:nvPr/>
        </p:nvSpPr>
        <p:spPr bwMode="auto">
          <a:xfrm>
            <a:off x="6503243" y="83274"/>
            <a:ext cx="238125" cy="22740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D7E3BE-A299-4C8E-8425-2EC4793093B3}" type="slidenum">
              <a:rPr lang="ru-RU" altLang="ru-RU" b="1">
                <a:solidFill>
                  <a:srgbClr val="161616"/>
                </a:solidFill>
              </a:rPr>
              <a:pPr/>
              <a:t>5</a:t>
            </a:fld>
            <a:endParaRPr lang="ru-RU" altLang="ru-RU" b="1" dirty="0">
              <a:solidFill>
                <a:srgbClr val="161616"/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20688" y="169586"/>
            <a:ext cx="5714865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b="1" dirty="0" smtClean="0">
                <a:solidFill>
                  <a:srgbClr val="0000FF"/>
                </a:solidFill>
                <a:cs typeface="Arial" panose="020B0604020202020204" pitchFamily="34" charset="0"/>
              </a:rPr>
              <a:t>ПОРЯДОК ВЕДЕНИЯ БОЕВОЙ РАБОТЫ </a:t>
            </a:r>
            <a:endParaRPr lang="ru-RU" altLang="ru-RU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pic>
        <p:nvPicPr>
          <p:cNvPr id="11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" y="-20538"/>
            <a:ext cx="497681" cy="53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Прямая со стрелкой 21"/>
          <p:cNvCxnSpPr/>
          <p:nvPr/>
        </p:nvCxnSpPr>
        <p:spPr>
          <a:xfrm>
            <a:off x="2600960" y="7696200"/>
            <a:ext cx="61849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625" y="59122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 eaLnBrk="1" hangingPunct="1">
              <a:buFontTx/>
              <a:buAutoNum type="arabicPeriod"/>
            </a:pPr>
            <a:r>
              <a:rPr lang="ru-RU" sz="1400" spc="-2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400" spc="-20" dirty="0">
                <a:solidFill>
                  <a:srgbClr val="000000"/>
                </a:solidFill>
                <a:cs typeface="Arial" pitchFamily="34" charset="0"/>
              </a:rPr>
              <a:t>При обнаружении летательного </a:t>
            </a:r>
            <a:r>
              <a:rPr lang="ru-RU" sz="1400" spc="-20" dirty="0" smtClean="0">
                <a:solidFill>
                  <a:srgbClr val="000000"/>
                </a:solidFill>
                <a:cs typeface="Arial" pitchFamily="34" charset="0"/>
              </a:rPr>
              <a:t>аппарата (ЛА) открыть программу </a:t>
            </a:r>
            <a:r>
              <a:rPr lang="ru-RU" sz="1400" spc="-20" dirty="0">
                <a:solidFill>
                  <a:srgbClr val="000000"/>
                </a:solidFill>
                <a:cs typeface="Arial" pitchFamily="34" charset="0"/>
              </a:rPr>
              <a:t>«</a:t>
            </a:r>
            <a:r>
              <a:rPr lang="en-US" altLang="ru-RU" sz="1400" b="1" spc="-20" dirty="0" smtClean="0">
                <a:solidFill>
                  <a:srgbClr val="000000"/>
                </a:solidFill>
                <a:cs typeface="Arial" panose="020B0604020202020204" pitchFamily="34" charset="0"/>
              </a:rPr>
              <a:t>Telegram</a:t>
            </a:r>
            <a:r>
              <a:rPr lang="ru-RU" sz="1400" spc="-20" dirty="0">
                <a:solidFill>
                  <a:srgbClr val="000000"/>
                </a:solidFill>
                <a:cs typeface="Arial" pitchFamily="34" charset="0"/>
              </a:rPr>
              <a:t>» </a:t>
            </a:r>
            <a:r>
              <a:rPr lang="ru-RU" sz="1400" spc="-20" dirty="0" smtClean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ru-RU" sz="1400" spc="-20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ru-RU" sz="1400" spc="-20" dirty="0" smtClean="0">
                <a:solidFill>
                  <a:srgbClr val="000000"/>
                </a:solidFill>
                <a:cs typeface="Arial" pitchFamily="34" charset="0"/>
              </a:rPr>
              <a:t>на </a:t>
            </a:r>
            <a:r>
              <a:rPr lang="ru-RU" sz="1400" spc="-20" dirty="0">
                <a:solidFill>
                  <a:srgbClr val="000000"/>
                </a:solidFill>
                <a:cs typeface="Arial" pitchFamily="34" charset="0"/>
              </a:rPr>
              <a:t>мобильном </a:t>
            </a:r>
            <a:r>
              <a:rPr lang="ru-RU" sz="1400" spc="-20" dirty="0" smtClean="0">
                <a:solidFill>
                  <a:srgbClr val="000000"/>
                </a:solidFill>
                <a:cs typeface="Arial" pitchFamily="34" charset="0"/>
              </a:rPr>
              <a:t>устройстве.</a:t>
            </a:r>
            <a:endParaRPr lang="ru-RU" sz="1400" spc="-2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624" y="1114440"/>
            <a:ext cx="223224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2. В 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«</a:t>
            </a:r>
            <a:r>
              <a:rPr lang="en-US" altLang="ru-RU" sz="1400" spc="-20" dirty="0" smtClean="0">
                <a:solidFill>
                  <a:srgbClr val="000000"/>
                </a:solidFill>
                <a:cs typeface="Arial" panose="020B0604020202020204" pitchFamily="34" charset="0"/>
              </a:rPr>
              <a:t>Telegram</a:t>
            </a:r>
            <a:r>
              <a:rPr lang="ru-RU" altLang="ru-RU" sz="1400" spc="-20" dirty="0" smtClean="0">
                <a:solidFill>
                  <a:srgbClr val="000000"/>
                </a:solidFill>
                <a:cs typeface="Arial" panose="020B0604020202020204" pitchFamily="34" charset="0"/>
              </a:rPr>
              <a:t>»</a:t>
            </a:r>
            <a:r>
              <a:rPr lang="en-US" altLang="ru-RU" sz="1400" spc="-2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нажать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 на кнопку</a:t>
            </a:r>
          </a:p>
          <a:p>
            <a:pPr lvl="0"/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«                   » откроется следующее окно. </a:t>
            </a:r>
            <a:r>
              <a:rPr lang="ru-RU" sz="1400" spc="-30" dirty="0" smtClean="0">
                <a:solidFill>
                  <a:srgbClr val="000000"/>
                </a:solidFill>
                <a:cs typeface="Arial" pitchFamily="34" charset="0"/>
              </a:rPr>
              <a:t>Выбрать </a:t>
            </a:r>
            <a:r>
              <a:rPr lang="ru-RU" sz="1400" b="1" spc="-30" dirty="0" smtClean="0">
                <a:solidFill>
                  <a:srgbClr val="000000"/>
                </a:solidFill>
                <a:cs typeface="Arial" pitchFamily="34" charset="0"/>
              </a:rPr>
              <a:t>/Отправить </a:t>
            </a: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информацию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».</a:t>
            </a:r>
            <a:r>
              <a:rPr lang="ru-RU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На некоторых 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устройствах нажать </a:t>
            </a:r>
            <a:endParaRPr lang="ru-RU" sz="1400" dirty="0"/>
          </a:p>
        </p:txBody>
      </p:sp>
      <p:pic>
        <p:nvPicPr>
          <p:cNvPr id="32" name="Рисунок 31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45" t="63605" r="28188" b="33158"/>
          <a:stretch/>
        </p:blipFill>
        <p:spPr bwMode="auto">
          <a:xfrm>
            <a:off x="832627" y="2716423"/>
            <a:ext cx="204470" cy="2114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138948" y="1085959"/>
            <a:ext cx="2388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3. </a:t>
            </a: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Выбрать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нужный 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пункт из   списка  (</a:t>
            </a:r>
            <a:r>
              <a:rPr lang="ru-RU" sz="1400" i="1" dirty="0" smtClean="0">
                <a:solidFill>
                  <a:srgbClr val="000000"/>
                </a:solidFill>
                <a:cs typeface="Arial" pitchFamily="34" charset="0"/>
              </a:rPr>
              <a:t>например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«/Вижу БЛА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»).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4484318" y="1059351"/>
            <a:ext cx="23441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4. </a:t>
            </a: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Выбрать 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направление, 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откуда 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 летит ЛА путем 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нажатия 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в меню кнопки 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соответствующей стороне света (</a:t>
            </a:r>
            <a:r>
              <a:rPr lang="ru-RU" sz="1400" i="1" dirty="0">
                <a:solidFill>
                  <a:srgbClr val="000000"/>
                </a:solidFill>
                <a:cs typeface="Arial" pitchFamily="34" charset="0"/>
              </a:rPr>
              <a:t>например </a:t>
            </a:r>
            <a:endParaRPr lang="ru-RU" sz="1400" i="1" dirty="0" smtClean="0">
              <a:solidFill>
                <a:srgbClr val="000000"/>
              </a:solidFill>
              <a:cs typeface="Arial" pitchFamily="34" charset="0"/>
            </a:endParaRPr>
          </a:p>
          <a:p>
            <a:r>
              <a:rPr lang="ru-RU" sz="1400" i="1" dirty="0" smtClean="0">
                <a:solidFill>
                  <a:srgbClr val="000000"/>
                </a:solidFill>
                <a:cs typeface="Arial" pitchFamily="34" charset="0"/>
              </a:rPr>
              <a:t>с </a:t>
            </a:r>
            <a:r>
              <a:rPr lang="ru-RU" sz="1400" i="1" dirty="0">
                <a:solidFill>
                  <a:srgbClr val="000000"/>
                </a:solidFill>
                <a:cs typeface="Arial" pitchFamily="34" charset="0"/>
              </a:rPr>
              <a:t>северо-западного направления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).</a:t>
            </a:r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2371036" y="2931790"/>
            <a:ext cx="1924490" cy="1944216"/>
            <a:chOff x="2257205" y="2931790"/>
            <a:chExt cx="1924490" cy="1944216"/>
          </a:xfrm>
        </p:grpSpPr>
        <p:pic>
          <p:nvPicPr>
            <p:cNvPr id="34" name="Picture 5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500"/>
            <a:stretch/>
          </p:blipFill>
          <p:spPr bwMode="auto">
            <a:xfrm>
              <a:off x="2257205" y="2969493"/>
              <a:ext cx="1924490" cy="190651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" name="Picture 5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151"/>
            <a:stretch/>
          </p:blipFill>
          <p:spPr bwMode="auto">
            <a:xfrm>
              <a:off x="2257206" y="2931791"/>
              <a:ext cx="1924489" cy="365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Прямоугольник 39"/>
            <p:cNvSpPr/>
            <p:nvPr/>
          </p:nvSpPr>
          <p:spPr bwMode="auto">
            <a:xfrm>
              <a:off x="2257205" y="2931790"/>
              <a:ext cx="1924490" cy="1944216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1" name="Прямая со стрелкой 40"/>
            <p:cNvCxnSpPr/>
            <p:nvPr/>
          </p:nvCxnSpPr>
          <p:spPr>
            <a:xfrm flipV="1">
              <a:off x="2257205" y="4506071"/>
              <a:ext cx="376317" cy="78645"/>
            </a:xfrm>
            <a:prstGeom prst="straightConnector1">
              <a:avLst/>
            </a:prstGeom>
            <a:ln w="28575">
              <a:solidFill>
                <a:srgbClr val="0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"/>
          <p:cNvGrpSpPr/>
          <p:nvPr/>
        </p:nvGrpSpPr>
        <p:grpSpPr>
          <a:xfrm>
            <a:off x="96046" y="2931790"/>
            <a:ext cx="1924490" cy="1944216"/>
            <a:chOff x="7533456" y="516143"/>
            <a:chExt cx="1924490" cy="1944216"/>
          </a:xfrm>
        </p:grpSpPr>
        <p:pic>
          <p:nvPicPr>
            <p:cNvPr id="23" name="Picture 5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302"/>
            <a:stretch/>
          </p:blipFill>
          <p:spPr bwMode="auto">
            <a:xfrm>
              <a:off x="7533457" y="516143"/>
              <a:ext cx="1924489" cy="730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633" b="262"/>
            <a:stretch/>
          </p:blipFill>
          <p:spPr bwMode="auto">
            <a:xfrm>
              <a:off x="7533456" y="876183"/>
              <a:ext cx="1924490" cy="158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Прямоугольник 29"/>
            <p:cNvSpPr/>
            <p:nvPr/>
          </p:nvSpPr>
          <p:spPr bwMode="auto">
            <a:xfrm>
              <a:off x="7533456" y="516143"/>
              <a:ext cx="1924490" cy="1944216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 flipV="1">
              <a:off x="7533456" y="1452247"/>
              <a:ext cx="376317" cy="78645"/>
            </a:xfrm>
            <a:prstGeom prst="straightConnector1">
              <a:avLst/>
            </a:prstGeom>
            <a:ln w="28575">
              <a:solidFill>
                <a:srgbClr val="0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1"/>
          <p:cNvGrpSpPr/>
          <p:nvPr/>
        </p:nvGrpSpPr>
        <p:grpSpPr>
          <a:xfrm>
            <a:off x="4646026" y="2930322"/>
            <a:ext cx="1933637" cy="1945684"/>
            <a:chOff x="4507358" y="2930322"/>
            <a:chExt cx="1933637" cy="194568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063"/>
            <a:stretch/>
          </p:blipFill>
          <p:spPr bwMode="auto">
            <a:xfrm>
              <a:off x="4512519" y="3225800"/>
              <a:ext cx="1928476" cy="1650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5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112"/>
            <a:stretch/>
          </p:blipFill>
          <p:spPr bwMode="auto">
            <a:xfrm>
              <a:off x="4507359" y="2930323"/>
              <a:ext cx="1924489" cy="366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Прямоугольник 46"/>
            <p:cNvSpPr/>
            <p:nvPr/>
          </p:nvSpPr>
          <p:spPr bwMode="auto">
            <a:xfrm>
              <a:off x="4507358" y="2930322"/>
              <a:ext cx="1924490" cy="1944216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8" name="Прямая со стрелкой 47"/>
            <p:cNvCxnSpPr/>
            <p:nvPr/>
          </p:nvCxnSpPr>
          <p:spPr>
            <a:xfrm flipV="1">
              <a:off x="4507358" y="3867894"/>
              <a:ext cx="376317" cy="78645"/>
            </a:xfrm>
            <a:prstGeom prst="straightConnector1">
              <a:avLst/>
            </a:prstGeom>
            <a:ln w="28575">
              <a:solidFill>
                <a:srgbClr val="0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Овал 1"/>
          <p:cNvSpPr/>
          <p:nvPr/>
        </p:nvSpPr>
        <p:spPr bwMode="auto">
          <a:xfrm>
            <a:off x="1327980" y="3465629"/>
            <a:ext cx="216024" cy="226279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61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28"/>
          <a:stretch/>
        </p:blipFill>
        <p:spPr bwMode="auto">
          <a:xfrm>
            <a:off x="4649844" y="3008924"/>
            <a:ext cx="1926000" cy="186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02"/>
          <a:stretch/>
        </p:blipFill>
        <p:spPr bwMode="auto">
          <a:xfrm>
            <a:off x="96047" y="2643758"/>
            <a:ext cx="1924489" cy="73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553145"/>
            <a:ext cx="6858000" cy="2381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round/>
            <a:headEnd/>
            <a:tailEnd/>
          </a:ln>
        </p:spPr>
        <p:txBody>
          <a:bodyPr lIns="68574" tIns="34287" rIns="68574" bIns="34287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477189" y="107110"/>
            <a:ext cx="351233" cy="33620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" name="Номер слайда 8"/>
          <p:cNvSpPr txBox="1">
            <a:spLocks/>
          </p:cNvSpPr>
          <p:nvPr/>
        </p:nvSpPr>
        <p:spPr bwMode="auto">
          <a:xfrm>
            <a:off x="6503243" y="83274"/>
            <a:ext cx="238125" cy="22740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D7E3BE-A299-4C8E-8425-2EC4793093B3}" type="slidenum">
              <a:rPr lang="ru-RU" altLang="ru-RU" b="1">
                <a:solidFill>
                  <a:srgbClr val="161616"/>
                </a:solidFill>
              </a:rPr>
              <a:pPr/>
              <a:t>6</a:t>
            </a:fld>
            <a:endParaRPr lang="ru-RU" altLang="ru-RU" b="1" dirty="0">
              <a:solidFill>
                <a:srgbClr val="161616"/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20688" y="169586"/>
            <a:ext cx="5714865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b="1" dirty="0" smtClean="0">
                <a:solidFill>
                  <a:srgbClr val="0000FF"/>
                </a:solidFill>
                <a:cs typeface="Arial" panose="020B0604020202020204" pitchFamily="34" charset="0"/>
              </a:rPr>
              <a:t>ПОРЯДОК ВЕДЕНИЯ БОЕВОЙ РАБОТЫ </a:t>
            </a:r>
            <a:endParaRPr lang="ru-RU" altLang="ru-RU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pic>
        <p:nvPicPr>
          <p:cNvPr id="11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" y="-20538"/>
            <a:ext cx="497681" cy="53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Прямая со стрелкой 21"/>
          <p:cNvCxnSpPr/>
          <p:nvPr/>
        </p:nvCxnSpPr>
        <p:spPr>
          <a:xfrm>
            <a:off x="2600960" y="7696200"/>
            <a:ext cx="61849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624" y="555526"/>
            <a:ext cx="20273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5. 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Если 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вы наблюдаете ЛА в стороне от себя (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север, запад, юго-восток, и т.п.),то 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программа предложит </a:t>
            </a: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уточнить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 дальность до ЛА </a:t>
            </a:r>
            <a:b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(</a:t>
            </a:r>
            <a:r>
              <a:rPr lang="ru-RU" sz="1400" i="1" dirty="0" smtClean="0">
                <a:solidFill>
                  <a:srgbClr val="000000"/>
                </a:solidFill>
                <a:cs typeface="Arial" pitchFamily="34" charset="0"/>
              </a:rPr>
              <a:t>например 5 км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). 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2192463" y="555526"/>
            <a:ext cx="2286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6. </a:t>
            </a: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Выбрать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 направление полета летательного аппарата путем нажатия в меню 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кнопки, 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соответствующей стороне света (</a:t>
            </a:r>
            <a:r>
              <a:rPr lang="ru-RU" sz="1400" i="1" dirty="0">
                <a:solidFill>
                  <a:srgbClr val="000000"/>
                </a:solidFill>
                <a:cs typeface="Arial" pitchFamily="34" charset="0"/>
              </a:rPr>
              <a:t>например </a:t>
            </a:r>
            <a:r>
              <a:rPr lang="ru-RU" sz="1400" i="1" dirty="0" smtClean="0">
                <a:solidFill>
                  <a:srgbClr val="000000"/>
                </a:solidFill>
                <a:cs typeface="Arial" pitchFamily="34" charset="0"/>
              </a:rPr>
              <a:t>в северо-</a:t>
            </a:r>
            <a:r>
              <a:rPr lang="ru-RU" sz="1400" i="1" spc="-10" dirty="0" smtClean="0">
                <a:solidFill>
                  <a:srgbClr val="000000"/>
                </a:solidFill>
                <a:cs typeface="Arial" pitchFamily="34" charset="0"/>
              </a:rPr>
              <a:t>западном направлении</a:t>
            </a:r>
            <a:r>
              <a:rPr lang="ru-RU" sz="1400" spc="-10" dirty="0" smtClean="0">
                <a:solidFill>
                  <a:srgbClr val="000000"/>
                </a:solidFill>
                <a:cs typeface="Arial" pitchFamily="34" charset="0"/>
              </a:rPr>
              <a:t>).</a:t>
            </a:r>
            <a:endParaRPr lang="ru-RU" spc="-10" dirty="0"/>
          </a:p>
        </p:txBody>
      </p:sp>
      <p:sp>
        <p:nvSpPr>
          <p:cNvPr id="43" name="TextBox 42"/>
          <p:cNvSpPr txBox="1"/>
          <p:nvPr/>
        </p:nvSpPr>
        <p:spPr>
          <a:xfrm>
            <a:off x="4484319" y="555526"/>
            <a:ext cx="22570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7. </a:t>
            </a: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Ввести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 количество обнаруженных летательных аппаратов с одного направления. </a:t>
            </a: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Выбрать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 из перечня 1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, 2 и 3 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или другое 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значение </a:t>
            </a:r>
          </a:p>
          <a:p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с помощью экранной 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клавиатуры.</a:t>
            </a:r>
            <a:endParaRPr lang="ru-RU" sz="14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3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51"/>
          <a:stretch/>
        </p:blipFill>
        <p:spPr bwMode="auto">
          <a:xfrm>
            <a:off x="2371037" y="2643758"/>
            <a:ext cx="1924489" cy="3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12"/>
          <a:stretch/>
        </p:blipFill>
        <p:spPr bwMode="auto">
          <a:xfrm>
            <a:off x="4646027" y="2643758"/>
            <a:ext cx="1924489" cy="36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46"/>
          <p:cNvSpPr/>
          <p:nvPr/>
        </p:nvSpPr>
        <p:spPr bwMode="auto">
          <a:xfrm>
            <a:off x="4646026" y="2643758"/>
            <a:ext cx="1924490" cy="223078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 flipV="1">
            <a:off x="4656750" y="4371950"/>
            <a:ext cx="376317" cy="78645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8487" r="977"/>
          <a:stretch/>
        </p:blipFill>
        <p:spPr bwMode="auto">
          <a:xfrm>
            <a:off x="96047" y="3008924"/>
            <a:ext cx="1926000" cy="186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1" name="Прямая со стрелкой 40"/>
          <p:cNvCxnSpPr/>
          <p:nvPr/>
        </p:nvCxnSpPr>
        <p:spPr>
          <a:xfrm flipV="1">
            <a:off x="2371036" y="4506071"/>
            <a:ext cx="376317" cy="78645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 bwMode="auto">
          <a:xfrm>
            <a:off x="96046" y="2643758"/>
            <a:ext cx="1924490" cy="2232248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1059047" y="4227934"/>
            <a:ext cx="376317" cy="78645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9"/>
          <a:stretch/>
        </p:blipFill>
        <p:spPr bwMode="auto">
          <a:xfrm>
            <a:off x="2367096" y="3009900"/>
            <a:ext cx="1926000" cy="186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Прямоугольник 39"/>
          <p:cNvSpPr/>
          <p:nvPr/>
        </p:nvSpPr>
        <p:spPr bwMode="auto">
          <a:xfrm>
            <a:off x="2371036" y="2643758"/>
            <a:ext cx="1924490" cy="2232248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2371037" y="3933265"/>
            <a:ext cx="376317" cy="78645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7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02"/>
          <a:stretch/>
        </p:blipFill>
        <p:spPr bwMode="auto">
          <a:xfrm>
            <a:off x="96047" y="2643758"/>
            <a:ext cx="1924489" cy="73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553145"/>
            <a:ext cx="6858000" cy="2381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round/>
            <a:headEnd/>
            <a:tailEnd/>
          </a:ln>
        </p:spPr>
        <p:txBody>
          <a:bodyPr lIns="68574" tIns="34287" rIns="68574" bIns="34287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477189" y="107110"/>
            <a:ext cx="351233" cy="33620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" name="Номер слайда 8"/>
          <p:cNvSpPr txBox="1">
            <a:spLocks/>
          </p:cNvSpPr>
          <p:nvPr/>
        </p:nvSpPr>
        <p:spPr bwMode="auto">
          <a:xfrm>
            <a:off x="6503243" y="83274"/>
            <a:ext cx="238125" cy="22740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D7E3BE-A299-4C8E-8425-2EC4793093B3}" type="slidenum">
              <a:rPr lang="ru-RU" altLang="ru-RU" b="1">
                <a:solidFill>
                  <a:srgbClr val="161616"/>
                </a:solidFill>
              </a:rPr>
              <a:pPr/>
              <a:t>7</a:t>
            </a:fld>
            <a:endParaRPr lang="ru-RU" altLang="ru-RU" b="1" dirty="0">
              <a:solidFill>
                <a:srgbClr val="161616"/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20688" y="169586"/>
            <a:ext cx="5714865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b="1" dirty="0" smtClean="0">
                <a:solidFill>
                  <a:srgbClr val="0000FF"/>
                </a:solidFill>
                <a:cs typeface="Arial" panose="020B0604020202020204" pitchFamily="34" charset="0"/>
              </a:rPr>
              <a:t>ПОРЯДОК ВЕДЕНИЯ БОЕВОЙ РАБОТЫ </a:t>
            </a:r>
            <a:endParaRPr lang="ru-RU" altLang="ru-RU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pic>
        <p:nvPicPr>
          <p:cNvPr id="11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" y="-20538"/>
            <a:ext cx="497681" cy="53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Прямая со стрелкой 21"/>
          <p:cNvCxnSpPr/>
          <p:nvPr/>
        </p:nvCxnSpPr>
        <p:spPr>
          <a:xfrm>
            <a:off x="2600960" y="7696200"/>
            <a:ext cx="61849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624" y="555526"/>
            <a:ext cx="20273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8</a:t>
            </a: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. </a:t>
            </a: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Выбрать 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время, прошедшее с момента обнаружения 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ЛА (</a:t>
            </a:r>
            <a:r>
              <a:rPr lang="ru-RU" sz="1400" i="1" dirty="0" smtClean="0">
                <a:solidFill>
                  <a:srgbClr val="000000"/>
                </a:solidFill>
                <a:cs typeface="Arial" pitchFamily="34" charset="0"/>
              </a:rPr>
              <a:t>например 5 минут назад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). 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2192462" y="555526"/>
            <a:ext cx="23886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9. 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На экране 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отобразится 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сформированное сообщение, которое нужно проверить и </a:t>
            </a: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подтвердить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 для последующей отправки. Если сообщение верно, 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то 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нажать на кнопку «</a:t>
            </a: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/Подтвердить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»</a:t>
            </a:r>
            <a:r>
              <a:rPr lang="ru-RU" sz="1400" spc="-10" dirty="0" smtClean="0">
                <a:solidFill>
                  <a:srgbClr val="000000"/>
                </a:solidFill>
                <a:cs typeface="Arial" pitchFamily="34" charset="0"/>
              </a:rPr>
              <a:t>).</a:t>
            </a:r>
            <a:endParaRPr lang="ru-RU" spc="-10" dirty="0"/>
          </a:p>
        </p:txBody>
      </p:sp>
      <p:sp>
        <p:nvSpPr>
          <p:cNvPr id="43" name="TextBox 42"/>
          <p:cNvSpPr txBox="1"/>
          <p:nvPr/>
        </p:nvSpPr>
        <p:spPr>
          <a:xfrm>
            <a:off x="4484318" y="555526"/>
            <a:ext cx="24010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Если необходимо изменить или отменить 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сообщение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, то нажать </a:t>
            </a:r>
            <a:r>
              <a:rPr lang="ru-RU" sz="1400" spc="-30" dirty="0">
                <a:solidFill>
                  <a:srgbClr val="000000"/>
                </a:solidFill>
                <a:cs typeface="Arial" pitchFamily="34" charset="0"/>
              </a:rPr>
              <a:t>соответствующую </a:t>
            </a:r>
            <a:r>
              <a:rPr lang="ru-RU" sz="1400" spc="-30" dirty="0" smtClean="0">
                <a:solidFill>
                  <a:srgbClr val="000000"/>
                </a:solidFill>
                <a:cs typeface="Arial" pitchFamily="34" charset="0"/>
              </a:rPr>
              <a:t>кнопку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. После подтверждения 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информация </a:t>
            </a:r>
            <a:r>
              <a:rPr lang="ru-RU" sz="1400" dirty="0" err="1" smtClean="0">
                <a:solidFill>
                  <a:srgbClr val="000000"/>
                </a:solidFill>
                <a:cs typeface="Arial" pitchFamily="34" charset="0"/>
              </a:rPr>
              <a:t>отправля-ется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на сервер 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и 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отображается на экране пункта 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управления. </a:t>
            </a:r>
            <a:endParaRPr lang="ru-RU" dirty="0"/>
          </a:p>
        </p:txBody>
      </p:sp>
      <p:pic>
        <p:nvPicPr>
          <p:cNvPr id="3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51"/>
          <a:stretch/>
        </p:blipFill>
        <p:spPr bwMode="auto">
          <a:xfrm>
            <a:off x="2371037" y="2643758"/>
            <a:ext cx="1924489" cy="3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12"/>
          <a:stretch/>
        </p:blipFill>
        <p:spPr bwMode="auto">
          <a:xfrm>
            <a:off x="4646027" y="2643758"/>
            <a:ext cx="1924489" cy="36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56" r="1301"/>
          <a:stretch/>
        </p:blipFill>
        <p:spPr bwMode="auto">
          <a:xfrm>
            <a:off x="96046" y="3009900"/>
            <a:ext cx="1924490" cy="186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Прямая со стрелкой 30"/>
          <p:cNvCxnSpPr/>
          <p:nvPr/>
        </p:nvCxnSpPr>
        <p:spPr>
          <a:xfrm flipV="1">
            <a:off x="96046" y="4653345"/>
            <a:ext cx="376317" cy="78645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 bwMode="auto">
          <a:xfrm>
            <a:off x="96046" y="2643758"/>
            <a:ext cx="1924490" cy="2232248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94"/>
          <a:stretch/>
        </p:blipFill>
        <p:spPr bwMode="auto">
          <a:xfrm>
            <a:off x="2371036" y="3008924"/>
            <a:ext cx="1926000" cy="186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Прямоугольник 39"/>
          <p:cNvSpPr/>
          <p:nvPr/>
        </p:nvSpPr>
        <p:spPr bwMode="auto">
          <a:xfrm>
            <a:off x="2371036" y="2643758"/>
            <a:ext cx="1924490" cy="2232248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2371037" y="4462005"/>
            <a:ext cx="376317" cy="78645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55"/>
          <a:stretch/>
        </p:blipFill>
        <p:spPr bwMode="auto">
          <a:xfrm>
            <a:off x="4649844" y="3007456"/>
            <a:ext cx="1926000" cy="186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Прямоугольник 46"/>
          <p:cNvSpPr/>
          <p:nvPr/>
        </p:nvSpPr>
        <p:spPr bwMode="auto">
          <a:xfrm>
            <a:off x="4646026" y="2643758"/>
            <a:ext cx="1924490" cy="223078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59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553145"/>
            <a:ext cx="6858000" cy="2381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round/>
            <a:headEnd/>
            <a:tailEnd/>
          </a:ln>
        </p:spPr>
        <p:txBody>
          <a:bodyPr lIns="68574" tIns="34287" rIns="68574" bIns="34287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477189" y="107110"/>
            <a:ext cx="351233" cy="33620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" name="Номер слайда 8"/>
          <p:cNvSpPr txBox="1">
            <a:spLocks/>
          </p:cNvSpPr>
          <p:nvPr/>
        </p:nvSpPr>
        <p:spPr bwMode="auto">
          <a:xfrm>
            <a:off x="6503243" y="83274"/>
            <a:ext cx="238125" cy="22740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D7E3BE-A299-4C8E-8425-2EC4793093B3}" type="slidenum">
              <a:rPr lang="ru-RU" altLang="ru-RU" b="1">
                <a:solidFill>
                  <a:srgbClr val="161616"/>
                </a:solidFill>
              </a:rPr>
              <a:pPr/>
              <a:t>8</a:t>
            </a:fld>
            <a:endParaRPr lang="ru-RU" altLang="ru-RU" b="1" dirty="0">
              <a:solidFill>
                <a:srgbClr val="161616"/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20688" y="169586"/>
            <a:ext cx="5714865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b="1" dirty="0" smtClean="0">
                <a:solidFill>
                  <a:srgbClr val="0000FF"/>
                </a:solidFill>
                <a:cs typeface="Arial" panose="020B0604020202020204" pitchFamily="34" charset="0"/>
              </a:rPr>
              <a:t>ПОРЯДОК ВЕДЕНИЯ БОЕВОЙ РАБОТЫ </a:t>
            </a:r>
            <a:endParaRPr lang="ru-RU" altLang="ru-RU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pic>
        <p:nvPicPr>
          <p:cNvPr id="11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" y="-20538"/>
            <a:ext cx="497681" cy="53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Прямая со стрелкой 21"/>
          <p:cNvCxnSpPr/>
          <p:nvPr/>
        </p:nvCxnSpPr>
        <p:spPr>
          <a:xfrm>
            <a:off x="2600960" y="7696200"/>
            <a:ext cx="61849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05" y="1038906"/>
            <a:ext cx="6581263" cy="295742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cxnSp>
        <p:nvCxnSpPr>
          <p:cNvPr id="29" name="Прямая со стрелкой 28"/>
          <p:cNvCxnSpPr/>
          <p:nvPr/>
        </p:nvCxnSpPr>
        <p:spPr>
          <a:xfrm flipH="1" flipV="1">
            <a:off x="2177481" y="3285281"/>
            <a:ext cx="72008" cy="291330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6757" flipV="1">
            <a:off x="1874123" y="3053221"/>
            <a:ext cx="346802" cy="36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6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8"/>
          <p:cNvSpPr txBox="1">
            <a:spLocks/>
          </p:cNvSpPr>
          <p:nvPr/>
        </p:nvSpPr>
        <p:spPr bwMode="auto">
          <a:xfrm>
            <a:off x="6503243" y="83274"/>
            <a:ext cx="238125" cy="22740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D7E3BE-A299-4C8E-8425-2EC4793093B3}" type="slidenum">
              <a:rPr lang="ru-RU" altLang="ru-RU" b="1">
                <a:solidFill>
                  <a:srgbClr val="161616"/>
                </a:solidFill>
              </a:rPr>
              <a:pPr/>
              <a:t>9</a:t>
            </a:fld>
            <a:endParaRPr lang="ru-RU" altLang="ru-RU" b="1" dirty="0">
              <a:solidFill>
                <a:srgbClr val="161616"/>
              </a:solidFill>
            </a:endParaRPr>
          </a:p>
        </p:txBody>
      </p:sp>
      <p:pic>
        <p:nvPicPr>
          <p:cNvPr id="1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" y="-20538"/>
            <a:ext cx="497681" cy="53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Скругленный прямоугольник 81"/>
          <p:cNvSpPr/>
          <p:nvPr/>
        </p:nvSpPr>
        <p:spPr bwMode="auto">
          <a:xfrm>
            <a:off x="67836" y="1195661"/>
            <a:ext cx="6722328" cy="62645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just">
              <a:lnSpc>
                <a:spcPct val="85000"/>
              </a:lnSpc>
              <a:spcBef>
                <a:spcPts val="600"/>
              </a:spcBef>
              <a:defRPr/>
            </a:pPr>
            <a:r>
              <a:rPr lang="ru-RU" sz="1500" b="1" i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применение общедоступных технических средств и каналов </a:t>
            </a:r>
            <a:r>
              <a:rPr lang="ru-RU" sz="15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связи</a:t>
            </a:r>
            <a:endParaRPr lang="ru-RU" sz="1500" b="1" i="1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 bwMode="auto">
          <a:xfrm>
            <a:off x="67836" y="2031280"/>
            <a:ext cx="6722328" cy="45340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just">
              <a:lnSpc>
                <a:spcPct val="85000"/>
              </a:lnSpc>
              <a:spcBef>
                <a:spcPts val="600"/>
              </a:spcBef>
              <a:defRPr/>
            </a:pPr>
            <a:r>
              <a:rPr lang="ru-RU" sz="1500" b="1" i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5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простота </a:t>
            </a:r>
            <a:r>
              <a:rPr lang="ru-RU" sz="1500" b="1" i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ввода данных об обнаруженных воздушных </a:t>
            </a:r>
            <a:r>
              <a:rPr lang="ru-RU" sz="15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объектах</a:t>
            </a:r>
            <a:endParaRPr lang="ru-RU" sz="1500" b="1" i="1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 bwMode="auto">
          <a:xfrm>
            <a:off x="67836" y="2693852"/>
            <a:ext cx="6722328" cy="62645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just">
              <a:lnSpc>
                <a:spcPct val="85000"/>
              </a:lnSpc>
              <a:spcBef>
                <a:spcPts val="600"/>
              </a:spcBef>
              <a:defRPr/>
            </a:pPr>
            <a:r>
              <a:rPr lang="ru-RU" sz="1500" b="1" i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обработка данных только от доверенных источников, </a:t>
            </a:r>
            <a:r>
              <a:rPr lang="ru-RU" sz="15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/>
            </a:r>
            <a:br>
              <a:rPr lang="ru-RU" sz="15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ru-RU" sz="15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что </a:t>
            </a:r>
            <a:r>
              <a:rPr lang="ru-RU" sz="1500" b="1" i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существенно затрудняет ввод ложной </a:t>
            </a:r>
            <a:r>
              <a:rPr lang="ru-RU" sz="15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информации</a:t>
            </a:r>
            <a:endParaRPr lang="ru-RU" sz="1500" b="1" i="1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 bwMode="auto">
          <a:xfrm>
            <a:off x="67836" y="3529471"/>
            <a:ext cx="6722328" cy="98649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just">
              <a:lnSpc>
                <a:spcPct val="85000"/>
              </a:lnSpc>
              <a:spcBef>
                <a:spcPts val="600"/>
              </a:spcBef>
              <a:defRPr/>
            </a:pPr>
            <a:r>
              <a:rPr lang="ru-RU" sz="1500" b="1" i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формирование  на пунктах управления достоверных траекторий движения воздушных объектов по данным, последовательно поступающим от нескольких постов воздушного </a:t>
            </a:r>
            <a:r>
              <a:rPr lang="ru-RU" sz="15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наблюдения</a:t>
            </a:r>
            <a:endParaRPr lang="ru-RU" sz="1500" b="1" i="1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V="1">
            <a:off x="0" y="553145"/>
            <a:ext cx="6858000" cy="2381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round/>
            <a:headEnd/>
            <a:tailEnd/>
          </a:ln>
        </p:spPr>
        <p:txBody>
          <a:bodyPr lIns="68574" tIns="34287" rIns="68574" bIns="34287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477189" y="107110"/>
            <a:ext cx="351233" cy="33620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620688" y="169586"/>
            <a:ext cx="5714865" cy="32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lnSpc>
                <a:spcPct val="85000"/>
              </a:lnSpc>
              <a:spcBef>
                <a:spcPts val="600"/>
              </a:spcBef>
              <a:defRPr/>
            </a:pPr>
            <a:r>
              <a:rPr lang="ru-RU" b="1" dirty="0">
                <a:solidFill>
                  <a:srgbClr val="0000CC"/>
                </a:solidFill>
                <a:cs typeface="Arial" pitchFamily="34" charset="0"/>
              </a:rPr>
              <a:t>ОСОБЕННОСТИ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285690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лектронная паутина">
  <a:themeElements>
    <a:clrScheme name="Электронная паутина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Электронная паутин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Электронная паутина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8827</TotalTime>
  <Words>555</Words>
  <Application>Microsoft Office PowerPoint</Application>
  <PresentationFormat>Произвольный</PresentationFormat>
  <Paragraphs>68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Times New Roman</vt:lpstr>
      <vt:lpstr>Wingdings</vt:lpstr>
      <vt:lpstr>Специальное оформление</vt:lpstr>
      <vt:lpstr>Электронная паутина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Кафедра УПД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п-к Колядин</cp:lastModifiedBy>
  <cp:revision>1142</cp:revision>
  <cp:lastPrinted>2023-10-12T11:01:20Z</cp:lastPrinted>
  <dcterms:created xsi:type="dcterms:W3CDTF">2005-12-24T05:50:32Z</dcterms:created>
  <dcterms:modified xsi:type="dcterms:W3CDTF">2023-10-12T11:03:43Z</dcterms:modified>
</cp:coreProperties>
</file>